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a:pPr/>
              <a:t>11/30/2022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js/js_api_web_storage.asp" TargetMode="External"/><Relationship Id="rId2" Type="http://schemas.openxmlformats.org/officeDocument/2006/relationships/hyperlink" Target="https://www.growingwiththeweb.com/2014/02/async-vs-defer-attributes.html" TargetMode="External"/><Relationship Id="rId1" Type="http://schemas.openxmlformats.org/officeDocument/2006/relationships/slideLayout" Target="../slideLayouts/slideLayout2.xml"/><Relationship Id="rId6" Type="http://schemas.openxmlformats.org/officeDocument/2006/relationships/hyperlink" Target="https://getbootstrap.com/docs/4.6/components/carousel/" TargetMode="External"/><Relationship Id="rId5" Type="http://schemas.openxmlformats.org/officeDocument/2006/relationships/hyperlink" Target="https://michalsnik.github.io/aos/" TargetMode="External"/><Relationship Id="rId4" Type="http://schemas.openxmlformats.org/officeDocument/2006/relationships/hyperlink" Target="https://unestgroup.com/cach-trinh-duyet-tai-trang-web-ve-va-hien-thi-cho-nguoi-du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1" y="1558834"/>
            <a:ext cx="8264434" cy="766355"/>
          </a:xfrm>
        </p:spPr>
        <p:txBody>
          <a:bodyPr>
            <a:normAutofit fontScale="90000"/>
          </a:bodyPr>
          <a:lstStyle/>
          <a:p>
            <a:r>
              <a:rPr lang="en-US" smtClean="0"/>
              <a:t/>
            </a:r>
            <a:br>
              <a:rPr lang="en-US" smtClean="0"/>
            </a:br>
            <a:r>
              <a:rPr lang="en-US"/>
              <a:t/>
            </a:r>
            <a:br>
              <a:rPr lang="en-US"/>
            </a:br>
            <a:r>
              <a:rPr lang="en-US" smtClean="0"/>
              <a:t/>
            </a:r>
            <a:br>
              <a:rPr lang="en-US" smtClean="0"/>
            </a:br>
            <a:r>
              <a:rPr lang="en-US"/>
              <a:t/>
            </a:r>
            <a:br>
              <a:rPr lang="en-US"/>
            </a:br>
            <a:r>
              <a:rPr lang="en-US" smtClean="0"/>
              <a:t/>
            </a:r>
            <a:br>
              <a:rPr lang="en-US" smtClean="0"/>
            </a:br>
            <a:r>
              <a:rPr lang="en-US"/>
              <a:t/>
            </a:r>
            <a:br>
              <a:rPr lang="en-US"/>
            </a:br>
            <a:r>
              <a:rPr lang="en-US" smtClean="0"/>
              <a:t/>
            </a:r>
            <a:br>
              <a:rPr lang="en-US" smtClean="0"/>
            </a:br>
            <a:r>
              <a:rPr lang="en-US"/>
              <a:t/>
            </a:r>
            <a:br>
              <a:rPr lang="en-US"/>
            </a:br>
            <a:r>
              <a:rPr lang="en-US" smtClean="0"/>
              <a:t/>
            </a:r>
            <a:br>
              <a:rPr lang="en-US" smtClean="0"/>
            </a:br>
            <a:r>
              <a:rPr lang="en-US"/>
              <a:t/>
            </a:r>
            <a:br>
              <a:rPr lang="en-US"/>
            </a:br>
            <a:r>
              <a:rPr lang="en-US" sz="6000" smtClean="0"/>
              <a:t>PROJECT</a:t>
            </a:r>
            <a:r>
              <a:rPr lang="en-US" smtClean="0"/>
              <a:t> </a:t>
            </a:r>
            <a:endParaRPr lang="en-US"/>
          </a:p>
        </p:txBody>
      </p:sp>
      <p:sp>
        <p:nvSpPr>
          <p:cNvPr id="3" name="Subtitle 2"/>
          <p:cNvSpPr>
            <a:spLocks noGrp="1"/>
          </p:cNvSpPr>
          <p:nvPr>
            <p:ph type="subTitle" idx="1"/>
          </p:nvPr>
        </p:nvSpPr>
        <p:spPr>
          <a:xfrm>
            <a:off x="1654923" y="2203270"/>
            <a:ext cx="8734403" cy="984067"/>
          </a:xfrm>
        </p:spPr>
        <p:txBody>
          <a:bodyPr>
            <a:normAutofit/>
          </a:bodyPr>
          <a:lstStyle/>
          <a:p>
            <a:r>
              <a:rPr lang="en-US" sz="3600">
                <a:solidFill>
                  <a:schemeClr val="accent1">
                    <a:lumMod val="75000"/>
                  </a:schemeClr>
                </a:solidFill>
              </a:rPr>
              <a:t>Website selling </a:t>
            </a:r>
            <a:r>
              <a:rPr lang="en-US" sz="3600" smtClean="0">
                <a:solidFill>
                  <a:schemeClr val="accent1">
                    <a:lumMod val="75000"/>
                  </a:schemeClr>
                </a:solidFill>
              </a:rPr>
              <a:t>clothes</a:t>
            </a:r>
          </a:p>
          <a:p>
            <a:endParaRPr lang="en-US" sz="3600">
              <a:solidFill>
                <a:schemeClr val="accent1">
                  <a:lumMod val="75000"/>
                </a:schemeClr>
              </a:solidFill>
            </a:endParaRPr>
          </a:p>
          <a:p>
            <a:endParaRPr lang="en-US" sz="3600" smtClean="0">
              <a:solidFill>
                <a:schemeClr val="accent1">
                  <a:lumMod val="75000"/>
                </a:schemeClr>
              </a:solidFill>
            </a:endParaRPr>
          </a:p>
          <a:p>
            <a:endParaRPr lang="en-US" sz="3600">
              <a:solidFill>
                <a:schemeClr val="accent1">
                  <a:lumMod val="75000"/>
                </a:schemeClr>
              </a:solidFill>
            </a:endParaRPr>
          </a:p>
          <a:p>
            <a:endParaRPr lang="en-US" sz="3600" smtClean="0">
              <a:solidFill>
                <a:schemeClr val="accent1">
                  <a:lumMod val="75000"/>
                </a:schemeClr>
              </a:solidFill>
            </a:endParaRPr>
          </a:p>
          <a:p>
            <a:endParaRPr lang="en-US" sz="3600">
              <a:solidFill>
                <a:schemeClr val="accent1">
                  <a:lumMod val="75000"/>
                </a:schemeClr>
              </a:solidFill>
            </a:endParaRPr>
          </a:p>
          <a:p>
            <a:endParaRPr lang="en-US" sz="3600" smtClean="0">
              <a:solidFill>
                <a:schemeClr val="accent1">
                  <a:lumMod val="75000"/>
                </a:schemeClr>
              </a:solidFill>
            </a:endParaRPr>
          </a:p>
          <a:p>
            <a:endParaRPr lang="en-US" sz="3600">
              <a:solidFill>
                <a:schemeClr val="accent1">
                  <a:lumMod val="75000"/>
                </a:schemeClr>
              </a:solidFill>
            </a:endParaRPr>
          </a:p>
          <a:p>
            <a:endParaRPr lang="en-US" sz="3600">
              <a:solidFill>
                <a:schemeClr val="accent1">
                  <a:lumMod val="75000"/>
                </a:schemeClr>
              </a:solidFill>
            </a:endParaRPr>
          </a:p>
        </p:txBody>
      </p:sp>
      <p:sp>
        <p:nvSpPr>
          <p:cNvPr id="8" name="AutoShape 6" descr="Logo chính thức trường Đại học Cần Thơ"/>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76" y="280852"/>
            <a:ext cx="615134" cy="612400"/>
          </a:xfrm>
          <a:prstGeom prst="rect">
            <a:avLst/>
          </a:prstGeom>
        </p:spPr>
      </p:pic>
      <p:sp>
        <p:nvSpPr>
          <p:cNvPr id="10" name="TextBox 9"/>
          <p:cNvSpPr txBox="1"/>
          <p:nvPr/>
        </p:nvSpPr>
        <p:spPr>
          <a:xfrm>
            <a:off x="1227909" y="470262"/>
            <a:ext cx="4275908" cy="478971"/>
          </a:xfrm>
          <a:prstGeom prst="rect">
            <a:avLst/>
          </a:prstGeom>
          <a:noFill/>
        </p:spPr>
        <p:txBody>
          <a:bodyPr wrap="square" rtlCol="0">
            <a:spAutoFit/>
          </a:bodyPr>
          <a:lstStyle/>
          <a:p>
            <a:endParaRPr lang="en-US"/>
          </a:p>
        </p:txBody>
      </p:sp>
      <p:sp>
        <p:nvSpPr>
          <p:cNvPr id="11" name="TextBox 10"/>
          <p:cNvSpPr txBox="1"/>
          <p:nvPr/>
        </p:nvSpPr>
        <p:spPr>
          <a:xfrm>
            <a:off x="1018901" y="402386"/>
            <a:ext cx="4894219" cy="381385"/>
          </a:xfrm>
          <a:prstGeom prst="rect">
            <a:avLst/>
          </a:prstGeom>
          <a:noFill/>
        </p:spPr>
        <p:txBody>
          <a:bodyPr wrap="square" rtlCol="0">
            <a:spAutoFit/>
          </a:bodyPr>
          <a:lstStyle/>
          <a:p>
            <a:r>
              <a:rPr lang="en-US" smtClean="0"/>
              <a:t>TRƯỜNG CNTT &amp; TT - ĐẠI HỌC CẦN THƠ</a:t>
            </a:r>
            <a:endParaRPr lang="en-US"/>
          </a:p>
        </p:txBody>
      </p:sp>
      <p:sp>
        <p:nvSpPr>
          <p:cNvPr id="12" name="TextBox 11"/>
          <p:cNvSpPr txBox="1"/>
          <p:nvPr/>
        </p:nvSpPr>
        <p:spPr>
          <a:xfrm>
            <a:off x="1018901" y="3701143"/>
            <a:ext cx="10937968" cy="646331"/>
          </a:xfrm>
          <a:prstGeom prst="rect">
            <a:avLst/>
          </a:prstGeom>
          <a:noFill/>
        </p:spPr>
        <p:txBody>
          <a:bodyPr wrap="square" rtlCol="0">
            <a:spAutoFit/>
          </a:bodyPr>
          <a:lstStyle/>
          <a:p>
            <a:r>
              <a:rPr lang="en-US" smtClean="0"/>
              <a:t>     </a:t>
            </a:r>
            <a:r>
              <a:rPr lang="en-US" b="1" smtClean="0"/>
              <a:t>GIÁO VIÊN HƯỚNG DẪN:</a:t>
            </a:r>
            <a:r>
              <a:rPr lang="en-US" smtClean="0"/>
              <a:t>                                                               </a:t>
            </a:r>
            <a:r>
              <a:rPr lang="en-US" b="1" smtClean="0"/>
              <a:t>HỌC PHẦN: CT188 </a:t>
            </a:r>
          </a:p>
          <a:p>
            <a:r>
              <a:rPr lang="en-US" smtClean="0"/>
              <a:t>                                                                   </a:t>
            </a:r>
            <a:endParaRPr lang="en-US"/>
          </a:p>
        </p:txBody>
      </p:sp>
      <p:sp>
        <p:nvSpPr>
          <p:cNvPr id="14" name="TextBox 13"/>
          <p:cNvSpPr txBox="1"/>
          <p:nvPr/>
        </p:nvSpPr>
        <p:spPr>
          <a:xfrm>
            <a:off x="1027610" y="4073939"/>
            <a:ext cx="9710056" cy="400110"/>
          </a:xfrm>
          <a:prstGeom prst="rect">
            <a:avLst/>
          </a:prstGeom>
          <a:noFill/>
        </p:spPr>
        <p:txBody>
          <a:bodyPr wrap="square" rtlCol="0">
            <a:spAutoFit/>
          </a:bodyPr>
          <a:lstStyle/>
          <a:p>
            <a:r>
              <a:rPr lang="en-US" sz="2000" smtClean="0"/>
              <a:t>     Thầy </a:t>
            </a:r>
            <a:r>
              <a:rPr lang="en-US" sz="2000" err="1" smtClean="0"/>
              <a:t>Vũ</a:t>
            </a:r>
            <a:r>
              <a:rPr lang="en-US" sz="2000" smtClean="0"/>
              <a:t> </a:t>
            </a:r>
            <a:r>
              <a:rPr lang="en-US" sz="2000" err="1" smtClean="0"/>
              <a:t>Duy</a:t>
            </a:r>
            <a:r>
              <a:rPr lang="en-US" sz="2000" smtClean="0"/>
              <a:t> Linh                                                                   </a:t>
            </a:r>
            <a:r>
              <a:rPr lang="en-US" smtClean="0"/>
              <a:t>LỚP: CHIỀU THỨ 4</a:t>
            </a:r>
            <a:endParaRPr lang="en-US"/>
          </a:p>
        </p:txBody>
      </p:sp>
      <p:sp>
        <p:nvSpPr>
          <p:cNvPr id="15" name="TextBox 14"/>
          <p:cNvSpPr txBox="1"/>
          <p:nvPr/>
        </p:nvSpPr>
        <p:spPr>
          <a:xfrm>
            <a:off x="1027609" y="4720046"/>
            <a:ext cx="10929259" cy="646331"/>
          </a:xfrm>
          <a:prstGeom prst="rect">
            <a:avLst/>
          </a:prstGeom>
          <a:noFill/>
        </p:spPr>
        <p:txBody>
          <a:bodyPr wrap="square" rtlCol="0">
            <a:spAutoFit/>
          </a:bodyPr>
          <a:lstStyle/>
          <a:p>
            <a:r>
              <a:rPr lang="en-US" smtClean="0"/>
              <a:t>                                                                                                           </a:t>
            </a:r>
            <a:r>
              <a:rPr lang="en-US" b="1" smtClean="0"/>
              <a:t>THÀNH VIÊN: </a:t>
            </a:r>
          </a:p>
          <a:p>
            <a:r>
              <a:rPr lang="en-US"/>
              <a:t> </a:t>
            </a:r>
            <a:r>
              <a:rPr lang="en-US" smtClean="0"/>
              <a:t>                                                                                                          B2007174 GIANG THU DUYÊN</a:t>
            </a:r>
            <a:endParaRPr lang="en-US"/>
          </a:p>
        </p:txBody>
      </p:sp>
      <p:sp>
        <p:nvSpPr>
          <p:cNvPr id="16" name="TextBox 15"/>
          <p:cNvSpPr txBox="1"/>
          <p:nvPr/>
        </p:nvSpPr>
        <p:spPr>
          <a:xfrm>
            <a:off x="1584959" y="5939247"/>
            <a:ext cx="10441577" cy="800219"/>
          </a:xfrm>
          <a:prstGeom prst="rect">
            <a:avLst/>
          </a:prstGeom>
          <a:noFill/>
        </p:spPr>
        <p:txBody>
          <a:bodyPr wrap="square" rtlCol="0">
            <a:spAutoFit/>
          </a:bodyPr>
          <a:lstStyle/>
          <a:p>
            <a:r>
              <a:rPr lang="en-US" smtClean="0"/>
              <a:t>						</a:t>
            </a:r>
          </a:p>
          <a:p>
            <a:endParaRPr lang="en-US" sz="1400"/>
          </a:p>
          <a:p>
            <a:r>
              <a:rPr lang="en-US" sz="1400" smtClean="0"/>
              <a:t> 							Cần Thơ, ngày 30 tháng 11 năm 2022</a:t>
            </a:r>
            <a:endParaRPr lang="en-US" sz="1400"/>
          </a:p>
        </p:txBody>
      </p:sp>
    </p:spTree>
    <p:extLst>
      <p:ext uri="{BB962C8B-B14F-4D97-AF65-F5344CB8AC3E}">
        <p14:creationId xmlns:p14="http://schemas.microsoft.com/office/powerpoint/2010/main" val="22861914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Bahnschrift Light SemiCondensed" panose="020B0502040204020203" pitchFamily="34" charset="0"/>
              </a:rPr>
              <a:t>TÀI LIỆU THAM KHẢO</a:t>
            </a:r>
            <a:endParaRPr lang="en-US">
              <a:latin typeface="Bahnschrift Light SemiCondensed" panose="020B0502040204020203" pitchFamily="34" charset="0"/>
            </a:endParaRPr>
          </a:p>
        </p:txBody>
      </p:sp>
      <p:sp>
        <p:nvSpPr>
          <p:cNvPr id="3" name="Content Placeholder 2"/>
          <p:cNvSpPr>
            <a:spLocks noGrp="1"/>
          </p:cNvSpPr>
          <p:nvPr>
            <p:ph sz="quarter" idx="13"/>
          </p:nvPr>
        </p:nvSpPr>
        <p:spPr/>
        <p:txBody>
          <a:bodyPr/>
          <a:lstStyle/>
          <a:p>
            <a:pPr marL="457200" indent="-457200">
              <a:buAutoNum type="arabicPeriod"/>
            </a:pPr>
            <a:r>
              <a:rPr lang="en-US" smtClean="0">
                <a:hlinkClick r:id="rId2"/>
              </a:rPr>
              <a:t>https</a:t>
            </a:r>
            <a:r>
              <a:rPr lang="en-US">
                <a:hlinkClick r:id="rId2"/>
              </a:rPr>
              <a:t>://</a:t>
            </a:r>
            <a:r>
              <a:rPr lang="en-US" smtClean="0">
                <a:hlinkClick r:id="rId2"/>
              </a:rPr>
              <a:t>www.growingwiththeweb.com/2014/02/async-vs-defer-attributes.html</a:t>
            </a:r>
            <a:endParaRPr lang="en-US" smtClean="0"/>
          </a:p>
          <a:p>
            <a:pPr marL="457200" indent="-457200">
              <a:buAutoNum type="arabicPeriod"/>
            </a:pPr>
            <a:r>
              <a:rPr lang="en-US">
                <a:hlinkClick r:id="rId3"/>
              </a:rPr>
              <a:t>https</a:t>
            </a:r>
            <a:r>
              <a:rPr lang="en-US">
                <a:hlinkClick r:id="rId3"/>
              </a:rPr>
              <a:t>://</a:t>
            </a:r>
            <a:r>
              <a:rPr lang="en-US" smtClean="0">
                <a:hlinkClick r:id="rId3"/>
              </a:rPr>
              <a:t>www.w3schools.com/js/js_api_web_storage.asp</a:t>
            </a:r>
            <a:endParaRPr lang="en-US" smtClean="0"/>
          </a:p>
          <a:p>
            <a:pPr marL="457200" indent="-457200">
              <a:buAutoNum type="arabicPeriod"/>
            </a:pPr>
            <a:r>
              <a:rPr lang="en-US">
                <a:hlinkClick r:id="rId4"/>
              </a:rPr>
              <a:t>https://</a:t>
            </a:r>
            <a:r>
              <a:rPr lang="en-US">
                <a:hlinkClick r:id="rId4"/>
              </a:rPr>
              <a:t>unestgroup.com/cach-trinh-duyet-tai-trang-web-ve-va-hien-thi-cho-nguoi-dung</a:t>
            </a:r>
            <a:r>
              <a:rPr lang="en-US" smtClean="0">
                <a:hlinkClick r:id="rId4"/>
              </a:rPr>
              <a:t>/</a:t>
            </a:r>
            <a:endParaRPr lang="en-US" smtClean="0"/>
          </a:p>
          <a:p>
            <a:pPr marL="457200" indent="-457200">
              <a:buAutoNum type="arabicPeriod"/>
            </a:pPr>
            <a:r>
              <a:rPr lang="en-US">
                <a:hlinkClick r:id="rId5"/>
              </a:rPr>
              <a:t>https://</a:t>
            </a:r>
            <a:r>
              <a:rPr lang="en-US">
                <a:hlinkClick r:id="rId5"/>
              </a:rPr>
              <a:t>michalsnik.github.io/aos</a:t>
            </a:r>
            <a:r>
              <a:rPr lang="en-US" smtClean="0">
                <a:hlinkClick r:id="rId5"/>
              </a:rPr>
              <a:t>/</a:t>
            </a:r>
            <a:endParaRPr lang="en-US" smtClean="0"/>
          </a:p>
          <a:p>
            <a:pPr marL="457200" indent="-457200">
              <a:buAutoNum type="arabicPeriod"/>
            </a:pPr>
            <a:r>
              <a:rPr lang="en-US">
                <a:hlinkClick r:id="rId6"/>
              </a:rPr>
              <a:t>https://</a:t>
            </a:r>
            <a:r>
              <a:rPr lang="en-US">
                <a:hlinkClick r:id="rId6"/>
              </a:rPr>
              <a:t>getbootstrap.com/docs/4.6/components/carousel</a:t>
            </a:r>
            <a:r>
              <a:rPr lang="en-US" smtClean="0">
                <a:hlinkClick r:id="rId6"/>
              </a:rPr>
              <a:t>/</a:t>
            </a:r>
            <a:endParaRPr lang="en-US" smtClean="0"/>
          </a:p>
          <a:p>
            <a:pPr marL="0" indent="0">
              <a:buNone/>
            </a:pPr>
            <a:endParaRPr lang="en-US"/>
          </a:p>
        </p:txBody>
      </p:sp>
    </p:spTree>
    <p:extLst>
      <p:ext uri="{BB962C8B-B14F-4D97-AF65-F5344CB8AC3E}">
        <p14:creationId xmlns:p14="http://schemas.microsoft.com/office/powerpoint/2010/main" val="2684545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VỀ DỰ ÁN</a:t>
            </a:r>
            <a:endParaRPr lang="en-US"/>
          </a:p>
        </p:txBody>
      </p:sp>
      <p:sp>
        <p:nvSpPr>
          <p:cNvPr id="3" name="Content Placeholder 2"/>
          <p:cNvSpPr>
            <a:spLocks noGrp="1"/>
          </p:cNvSpPr>
          <p:nvPr>
            <p:ph sz="quarter" idx="13"/>
          </p:nvPr>
        </p:nvSpPr>
        <p:spPr/>
        <p:txBody>
          <a:bodyPr>
            <a:normAutofit/>
          </a:bodyPr>
          <a:lstStyle/>
          <a:p>
            <a:pPr marL="457200" indent="-457200">
              <a:buAutoNum type="arabicPeriod"/>
            </a:pPr>
            <a:r>
              <a:rPr lang="en-US" sz="2400" b="1" smtClean="0">
                <a:solidFill>
                  <a:schemeClr val="accent1">
                    <a:lumMod val="75000"/>
                  </a:schemeClr>
                </a:solidFill>
              </a:rPr>
              <a:t>ĐỊNH NGHĨA VẤN ĐỀ</a:t>
            </a:r>
          </a:p>
          <a:p>
            <a:pPr>
              <a:buFontTx/>
              <a:buChar char="-"/>
            </a:pPr>
            <a:r>
              <a:rPr lang="en-US" smtClean="0">
                <a:latin typeface="Bahnschrift Light SemiCondensed" panose="020B0502040204020203" pitchFamily="34" charset="0"/>
              </a:rPr>
              <a:t>Ngày </a:t>
            </a:r>
            <a:r>
              <a:rPr lang="en-US" smtClean="0">
                <a:latin typeface="Bahnschrift Light SemiCondensed" panose="020B0502040204020203" pitchFamily="34" charset="0"/>
              </a:rPr>
              <a:t>nay, khi mạng internet bùng nổ trên toàn cầu hoạt động kinh doanh trên internet trở nên phổ biến hơn bao giờ hết. </a:t>
            </a:r>
            <a:endParaRPr lang="en-US" smtClean="0">
              <a:latin typeface="Bahnschrift Light SemiCondensed" panose="020B0502040204020203" pitchFamily="34" charset="0"/>
            </a:endParaRPr>
          </a:p>
          <a:p>
            <a:pPr>
              <a:buFontTx/>
              <a:buChar char="-"/>
            </a:pPr>
            <a:r>
              <a:rPr lang="en-US" smtClean="0">
                <a:latin typeface="Bahnschrift Light SemiCondensed" panose="020B0502040204020203" pitchFamily="34" charset="0"/>
              </a:rPr>
              <a:t>Nó </a:t>
            </a:r>
            <a:r>
              <a:rPr lang="en-US" smtClean="0">
                <a:latin typeface="Bahnschrift Light SemiCondensed" panose="020B0502040204020203" pitchFamily="34" charset="0"/>
              </a:rPr>
              <a:t>là xu hướng, là điều tất yếu để doanh nghiệp có thể tồn tại. KHÔNG KINH DOANH ONLINE ĐỒNG NGHĨA VỚI VIỆC BẠN KHÔNG THEO KỊP BƯỚC TIẾN CỦA THỜI ĐẠI. DOANH NGHIỆP CỦA BẠN TẤT YẾU SẼ BỊ ĐÀO THẢI. VÌ ĐÓ, SOPHIA SHOP RA ĐỜI NHƯ MỘT NHU CẦU KHẨN THIẾT GIÚP VIỆC KINH DOANH QUẦN ÁO TRỞ NÊN DỄ DÀNG HƠN, TIỆN LỢI VÀ TIẾT KIỆM HƠN. </a:t>
            </a:r>
          </a:p>
          <a:p>
            <a:pPr marL="0" indent="0">
              <a:buNone/>
            </a:pPr>
            <a:endParaRPr lang="en-US" smtClean="0"/>
          </a:p>
          <a:p>
            <a:pPr marL="0" indent="0">
              <a:buNone/>
            </a:pPr>
            <a:endParaRPr lang="en-US"/>
          </a:p>
          <a:p>
            <a:pPr marL="0" indent="0">
              <a:buNone/>
            </a:pPr>
            <a:endParaRPr lang="en-US" smtClean="0"/>
          </a:p>
          <a:p>
            <a:pPr marL="0" indent="0">
              <a:buNone/>
            </a:pPr>
            <a:endParaRPr lang="en-US" smtClean="0"/>
          </a:p>
          <a:p>
            <a:endParaRPr lang="en-US"/>
          </a:p>
        </p:txBody>
      </p:sp>
    </p:spTree>
    <p:extLst>
      <p:ext uri="{BB962C8B-B14F-4D97-AF65-F5344CB8AC3E}">
        <p14:creationId xmlns:p14="http://schemas.microsoft.com/office/powerpoint/2010/main" val="18014791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13774" y="975360"/>
            <a:ext cx="10450912" cy="4815839"/>
          </a:xfrm>
        </p:spPr>
        <p:txBody>
          <a:bodyPr>
            <a:normAutofit/>
          </a:bodyPr>
          <a:lstStyle/>
          <a:p>
            <a:pPr marL="0" indent="0">
              <a:buNone/>
            </a:pPr>
            <a:r>
              <a:rPr lang="en-US" b="1" smtClean="0">
                <a:solidFill>
                  <a:schemeClr val="accent1">
                    <a:lumMod val="75000"/>
                  </a:schemeClr>
                </a:solidFill>
              </a:rPr>
              <a:t>2. MỤC TIÊU CỦA DỰ </a:t>
            </a:r>
            <a:r>
              <a:rPr lang="en-US" b="1" smtClean="0">
                <a:solidFill>
                  <a:schemeClr val="accent1">
                    <a:lumMod val="75000"/>
                  </a:schemeClr>
                </a:solidFill>
              </a:rPr>
              <a:t>ÁN</a:t>
            </a:r>
            <a:endParaRPr lang="en-US" b="1" smtClean="0">
              <a:solidFill>
                <a:schemeClr val="accent1">
                  <a:lumMod val="75000"/>
                </a:schemeClr>
              </a:solidFill>
            </a:endParaRPr>
          </a:p>
          <a:p>
            <a:pPr>
              <a:buFontTx/>
              <a:buChar char="-"/>
            </a:pPr>
            <a:r>
              <a:rPr lang="en-US" sz="1800" smtClean="0">
                <a:latin typeface="Bahnschrift Light SemiCondensed" panose="020B0502040204020203" pitchFamily="34" charset="0"/>
              </a:rPr>
              <a:t>CÓ VÔ VÀN CỬA HÀNG QUẦN ÁO ONLINE TRÊN INTERNET. NHƯNG KHÔNG PHẢI TẤT CẢ CHÚNG ĐỀU TỐT VÀ CUNG CẤP TRẢI NGHIỆM TUYỆT VỜI CHO người dùng. </a:t>
            </a:r>
          </a:p>
          <a:p>
            <a:pPr>
              <a:buFontTx/>
              <a:buChar char="-"/>
            </a:pPr>
            <a:r>
              <a:rPr lang="en-US" sz="1800" smtClean="0">
                <a:latin typeface="Bahnschrift Light SemiCondensed" panose="020B0502040204020203" pitchFamily="34" charset="0"/>
              </a:rPr>
              <a:t>SOPHIA RA ĐỜI KHÔNG CHỈ LÀ MỘT TRANG WEB BÁN HÀNG MÀ CÒN LÀ MỘT ĐỊA CHỈ ĐÁNG TIN CẬY CUNG CẤP CHO NGƯỜI DÙNG NHỮNG SẢN PHẨM CHẤT LƯỢNG VỚI GIÁ CẢ PHẢI CHĂNG.</a:t>
            </a:r>
          </a:p>
          <a:p>
            <a:pPr>
              <a:buFontTx/>
              <a:buChar char="-"/>
            </a:pPr>
            <a:r>
              <a:rPr lang="en-US" sz="1800" smtClean="0">
                <a:latin typeface="Bahnschrift Light SemiCondensed" panose="020B0502040204020203" pitchFamily="34" charset="0"/>
              </a:rPr>
              <a:t>Hơn 180 triệu năm trước khi đóa hoa hồng đầu tiên nở rộ cũng chỉ để làm đẹp mà thôi nhưng cũng chính từ khoảnh khắc đó cái đẹp đã làm rung động trái tim biết bao TRIỆU con người. Còn Quần áo đẹp – hãy tin rằng nó sẽ cho bạn nhiều điều ngất ngờ hơn thế.  </a:t>
            </a:r>
            <a:endParaRPr lang="en-US">
              <a:latin typeface="Bahnschrift Light SemiCondensed" panose="020B0502040204020203" pitchFamily="34" charset="0"/>
            </a:endParaRPr>
          </a:p>
        </p:txBody>
      </p:sp>
    </p:spTree>
    <p:extLst>
      <p:ext uri="{BB962C8B-B14F-4D97-AF65-F5344CB8AC3E}">
        <p14:creationId xmlns:p14="http://schemas.microsoft.com/office/powerpoint/2010/main" val="3670512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b="1" cap="none" smtClean="0">
                <a:solidFill>
                  <a:schemeClr val="accent1">
                    <a:lumMod val="75000"/>
                  </a:schemeClr>
                </a:solidFill>
                <a:latin typeface="inherit"/>
              </a:rPr>
              <a:t>INPUT KHÁCH HÀNG CUNG CẤP</a:t>
            </a:r>
            <a:endParaRPr lang="en-US" sz="3200" b="1">
              <a:solidFill>
                <a:schemeClr val="accent1">
                  <a:lumMod val="75000"/>
                </a:schemeClr>
              </a:solidFill>
            </a:endParaRPr>
          </a:p>
        </p:txBody>
      </p:sp>
      <p:sp>
        <p:nvSpPr>
          <p:cNvPr id="4" name="Rectangle 1"/>
          <p:cNvSpPr>
            <a:spLocks noGrp="1" noChangeArrowheads="1"/>
          </p:cNvSpPr>
          <p:nvPr>
            <p:ph sz="quarter" idx="13"/>
          </p:nvPr>
        </p:nvSpPr>
        <p:spPr bwMode="auto">
          <a:xfrm>
            <a:off x="1550893" y="1735751"/>
            <a:ext cx="9816353" cy="308290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100" cap="none" smtClean="0">
                <a:solidFill>
                  <a:srgbClr val="202124"/>
                </a:solidFill>
                <a:latin typeface="Bahnschrift Light SemiCondensed" panose="020B0502040204020203" pitchFamily="34" charset="0"/>
              </a:rPr>
              <a:t>-</a:t>
            </a:r>
            <a:r>
              <a:rPr lang="en-US" altLang="en-US" sz="1600" cap="none" smtClean="0">
                <a:solidFill>
                  <a:srgbClr val="202124"/>
                </a:solidFill>
                <a:latin typeface="Bahnschrift Light SemiCondensed" panose="020B0502040204020203" pitchFamily="34" charset="0"/>
              </a:rPr>
              <a:t>TRANG CHỦ: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a:ln>
                  <a:noFill/>
                </a:ln>
                <a:solidFill>
                  <a:srgbClr val="202124"/>
                </a:solidFill>
                <a:effectLst/>
                <a:latin typeface="Bahnschrift Light SemiCondensed" panose="020B0502040204020203" pitchFamily="34" charset="0"/>
              </a:rPr>
              <a:t> </a:t>
            </a:r>
            <a:r>
              <a:rPr lang="en-US" altLang="en-US" sz="1600" cap="none">
                <a:solidFill>
                  <a:srgbClr val="202124"/>
                </a:solidFill>
                <a:latin typeface="Bahnschrift Light SemiCondensed" panose="020B0502040204020203" pitchFamily="34" charset="0"/>
              </a:rPr>
              <a:t>	</a:t>
            </a:r>
            <a:r>
              <a:rPr lang="en-US" altLang="en-US" sz="1600" cap="none" smtClean="0">
                <a:solidFill>
                  <a:srgbClr val="202124"/>
                </a:solidFill>
                <a:latin typeface="Bahnschrift Light SemiCondensed" panose="020B0502040204020203" pitchFamily="34" charset="0"/>
              </a:rPr>
              <a:t>+ INPUT: LOGO, HÌNH ẢNH SẢN PHẨM, THÔNG TIN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02124"/>
                </a:solidFill>
                <a:effectLst/>
                <a:latin typeface="Bahnschrift Light SemiCondensed" panose="020B0502040204020203" pitchFamily="34" charset="0"/>
              </a:rPr>
              <a:t>	</a:t>
            </a:r>
            <a:r>
              <a:rPr kumimoji="0" lang="en-US" altLang="en-US" sz="1600" b="0" i="0" u="none" strike="noStrike" cap="none" normalizeH="0" baseline="0" smtClean="0">
                <a:ln>
                  <a:noFill/>
                </a:ln>
                <a:solidFill>
                  <a:srgbClr val="202124"/>
                </a:solidFill>
                <a:effectLst/>
                <a:latin typeface="Bahnschrift Light SemiCondensed" panose="020B0502040204020203" pitchFamily="34" charset="0"/>
              </a:rPr>
              <a:t>+</a:t>
            </a:r>
            <a:r>
              <a:rPr kumimoji="0" lang="en-US" altLang="en-US" sz="1600" b="0" i="0" u="none" strike="noStrike" cap="none" normalizeH="0" smtClean="0">
                <a:ln>
                  <a:noFill/>
                </a:ln>
                <a:solidFill>
                  <a:srgbClr val="202124"/>
                </a:solidFill>
                <a:effectLst/>
                <a:latin typeface="Bahnschrift Light SemiCondensed" panose="020B0502040204020203" pitchFamily="34" charset="0"/>
              </a:rPr>
              <a:t> OUTPUT: CÁC LIÊN KẾT TRANG KHÁC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smtClean="0">
              <a:ln>
                <a:noFill/>
              </a:ln>
              <a:solidFill>
                <a:srgbClr val="202124"/>
              </a:solidFill>
              <a:effectLst/>
              <a:latin typeface="Bahnschrift Light SemiCondensed" panose="020B0502040204020203" pitchFamily="34" charset="0"/>
            </a:endParaRPr>
          </a:p>
          <a:p>
            <a:pPr marR="0" lvl="0" algn="l" defTabSz="914400" rtl="0" eaLnBrk="0" fontAlgn="base" latinLnBrk="0" hangingPunct="0">
              <a:lnSpc>
                <a:spcPct val="100000"/>
              </a:lnSpc>
              <a:spcBef>
                <a:spcPct val="0"/>
              </a:spcBef>
              <a:spcAft>
                <a:spcPct val="0"/>
              </a:spcAft>
              <a:buClrTx/>
              <a:buSzTx/>
              <a:buFontTx/>
              <a:buChar char="-"/>
              <a:tabLst/>
            </a:pPr>
            <a:r>
              <a:rPr lang="en-US" altLang="en-US" sz="1600" cap="none" smtClean="0">
                <a:solidFill>
                  <a:srgbClr val="202124"/>
                </a:solidFill>
                <a:latin typeface="Bahnschrift Light SemiCondensed" panose="020B0502040204020203" pitchFamily="34" charset="0"/>
              </a:rPr>
              <a:t>ABOUT US: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a:ln>
                  <a:noFill/>
                </a:ln>
                <a:solidFill>
                  <a:srgbClr val="202124"/>
                </a:solidFill>
                <a:effectLst/>
                <a:latin typeface="Bahnschrift Light SemiCondensed" panose="020B0502040204020203" pitchFamily="34" charset="0"/>
              </a:rPr>
              <a:t>	</a:t>
            </a:r>
            <a:r>
              <a:rPr kumimoji="0" lang="en-US" altLang="en-US" sz="1600" b="0" i="0" u="none" strike="noStrike" cap="none" normalizeH="0" baseline="0" smtClean="0">
                <a:ln>
                  <a:noFill/>
                </a:ln>
                <a:solidFill>
                  <a:srgbClr val="202124"/>
                </a:solidFill>
                <a:effectLst/>
                <a:latin typeface="Bahnschrift Light SemiCondensed" panose="020B0502040204020203" pitchFamily="34" charset="0"/>
              </a:rPr>
              <a:t>+ INPUT: VỀ</a:t>
            </a:r>
            <a:r>
              <a:rPr kumimoji="0" lang="en-US" altLang="en-US" sz="1600" b="0" i="0" u="none" strike="noStrike" cap="none" normalizeH="0" smtClean="0">
                <a:ln>
                  <a:noFill/>
                </a:ln>
                <a:solidFill>
                  <a:srgbClr val="202124"/>
                </a:solidFill>
                <a:effectLst/>
                <a:latin typeface="Bahnschrift Light SemiCondensed" panose="020B0502040204020203" pitchFamily="34" charset="0"/>
              </a:rPr>
              <a:t> MỤC TIÊU, SỨ MỆNH VÀ TẦM NHÌN CỦA DOANH NGHIỆP</a:t>
            </a:r>
          </a:p>
          <a:p>
            <a:pPr marL="0" marR="0" lvl="0" indent="0" algn="l" defTabSz="914400" rtl="0" eaLnBrk="0" fontAlgn="base" latinLnBrk="0" hangingPunct="0">
              <a:lnSpc>
                <a:spcPct val="100000"/>
              </a:lnSpc>
              <a:spcBef>
                <a:spcPct val="0"/>
              </a:spcBef>
              <a:spcAft>
                <a:spcPct val="0"/>
              </a:spcAft>
              <a:buClrTx/>
              <a:buSzTx/>
              <a:buNone/>
              <a:tabLst/>
            </a:pPr>
            <a:r>
              <a:rPr lang="en-US" altLang="en-US" sz="1600" cap="none">
                <a:solidFill>
                  <a:srgbClr val="202124"/>
                </a:solidFill>
                <a:latin typeface="Bahnschrift Light SemiCondensed" panose="020B0502040204020203" pitchFamily="34" charset="0"/>
              </a:rPr>
              <a:t>	</a:t>
            </a:r>
            <a:r>
              <a:rPr lang="en-US" altLang="en-US" sz="1600" cap="none" smtClean="0">
                <a:solidFill>
                  <a:srgbClr val="202124"/>
                </a:solidFill>
                <a:latin typeface="Bahnschrift Light SemiCondensed" panose="020B0502040204020203" pitchFamily="34" charset="0"/>
              </a:rPr>
              <a:t>+ OUTPUT: CÁC LIÊN KẾT ĐẾN TRANG </a:t>
            </a:r>
            <a:r>
              <a:rPr lang="en-US" altLang="en-US" sz="1600" cap="none" smtClean="0">
                <a:solidFill>
                  <a:srgbClr val="202124"/>
                </a:solidFill>
                <a:latin typeface="Bahnschrift Light SemiCondensed" panose="020B0502040204020203" pitchFamily="34" charset="0"/>
              </a:rPr>
              <a:t>KHÁC</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smtClean="0">
              <a:ln>
                <a:noFill/>
              </a:ln>
              <a:solidFill>
                <a:srgbClr val="202124"/>
              </a:solidFill>
              <a:effectLst/>
              <a:latin typeface="Bahnschrift Light SemiCondensed" panose="020B0502040204020203" pitchFamily="34" charset="0"/>
            </a:endParaRPr>
          </a:p>
          <a:p>
            <a:pPr marR="0" lvl="0" algn="l" defTabSz="914400" rtl="0" eaLnBrk="0" fontAlgn="base" latinLnBrk="0" hangingPunct="0">
              <a:lnSpc>
                <a:spcPct val="100000"/>
              </a:lnSpc>
              <a:spcBef>
                <a:spcPct val="0"/>
              </a:spcBef>
              <a:spcAft>
                <a:spcPct val="0"/>
              </a:spcAft>
              <a:buClrTx/>
              <a:buSzTx/>
              <a:buFontTx/>
              <a:buChar char="-"/>
              <a:tabLst/>
            </a:pPr>
            <a:r>
              <a:rPr lang="en-US" altLang="en-US" sz="1600" cap="none" baseline="0" smtClean="0">
                <a:solidFill>
                  <a:srgbClr val="202124"/>
                </a:solidFill>
                <a:latin typeface="Bahnschrift Light SemiCondensed" panose="020B0502040204020203" pitchFamily="34" charset="0"/>
              </a:rPr>
              <a:t>WOMEN &amp; </a:t>
            </a:r>
            <a:r>
              <a:rPr lang="en-US" altLang="en-US" sz="1600" cap="none" baseline="0" smtClean="0">
                <a:solidFill>
                  <a:srgbClr val="202124"/>
                </a:solidFill>
                <a:latin typeface="Bahnschrift Light SemiCondensed" panose="020B0502040204020203" pitchFamily="34" charset="0"/>
              </a:rPr>
              <a:t>MAN &amp; ACCESSORIES: </a:t>
            </a:r>
            <a:endParaRPr lang="en-US" altLang="en-US" sz="1600" cap="none" baseline="0" smtClean="0">
              <a:solidFill>
                <a:srgbClr val="202124"/>
              </a:solidFill>
              <a:latin typeface="Bahnschrift Light SemiCondensed" panose="020B0502040204020203" pitchFamily="34" charset="0"/>
            </a:endParaRPr>
          </a:p>
          <a:p>
            <a:pPr marL="914400" lvl="2" indent="0" eaLnBrk="0" fontAlgn="base" hangingPunct="0">
              <a:lnSpc>
                <a:spcPct val="100000"/>
              </a:lnSpc>
              <a:spcBef>
                <a:spcPct val="0"/>
              </a:spcBef>
              <a:spcAft>
                <a:spcPct val="0"/>
              </a:spcAft>
              <a:buClrTx/>
              <a:buNone/>
            </a:pPr>
            <a:r>
              <a:rPr lang="en-US" altLang="en-US" cap="none" smtClean="0">
                <a:solidFill>
                  <a:srgbClr val="202124"/>
                </a:solidFill>
                <a:latin typeface="Bahnschrift Light SemiCondensed" panose="020B0502040204020203" pitchFamily="34" charset="0"/>
              </a:rPr>
              <a:t>+INPUT: HÌNH ẢNH, THÔNG TIN VỀ SẢN PHẨM</a:t>
            </a:r>
          </a:p>
          <a:p>
            <a:pPr marL="914400" lvl="2" indent="0" eaLnBrk="0" fontAlgn="base" hangingPunct="0">
              <a:lnSpc>
                <a:spcPct val="100000"/>
              </a:lnSpc>
              <a:spcBef>
                <a:spcPct val="0"/>
              </a:spcBef>
              <a:spcAft>
                <a:spcPct val="0"/>
              </a:spcAft>
              <a:buClrTx/>
              <a:buNone/>
            </a:pPr>
            <a:r>
              <a:rPr kumimoji="0" lang="en-US" altLang="en-US" b="0" i="0" u="none" strike="noStrike" cap="none" normalizeH="0" baseline="0" smtClean="0">
                <a:ln>
                  <a:noFill/>
                </a:ln>
                <a:solidFill>
                  <a:srgbClr val="202124"/>
                </a:solidFill>
                <a:effectLst/>
                <a:latin typeface="Bahnschrift Light SemiCondensed" panose="020B0502040204020203" pitchFamily="34" charset="0"/>
              </a:rPr>
              <a:t>+ OUTPUT: CÁC</a:t>
            </a:r>
            <a:r>
              <a:rPr kumimoji="0" lang="en-US" altLang="en-US" b="0" i="0" u="none" strike="noStrike" cap="none" normalizeH="0" smtClean="0">
                <a:ln>
                  <a:noFill/>
                </a:ln>
                <a:solidFill>
                  <a:srgbClr val="202124"/>
                </a:solidFill>
                <a:effectLst/>
                <a:latin typeface="Bahnschrift Light SemiCondensed" panose="020B0502040204020203" pitchFamily="34" charset="0"/>
              </a:rPr>
              <a:t> </a:t>
            </a:r>
            <a:r>
              <a:rPr kumimoji="0" lang="en-US" altLang="en-US" b="0" i="0" u="none" strike="noStrike" cap="none" normalizeH="0" baseline="0" smtClean="0">
                <a:ln>
                  <a:noFill/>
                </a:ln>
                <a:solidFill>
                  <a:srgbClr val="202124"/>
                </a:solidFill>
                <a:effectLst/>
                <a:latin typeface="Bahnschrift Light SemiCondensed" panose="020B0502040204020203" pitchFamily="34" charset="0"/>
              </a:rPr>
              <a:t>LIÊN</a:t>
            </a:r>
            <a:r>
              <a:rPr kumimoji="0" lang="en-US" altLang="en-US" b="0" i="0" u="none" strike="noStrike" cap="none" normalizeH="0" smtClean="0">
                <a:ln>
                  <a:noFill/>
                </a:ln>
                <a:solidFill>
                  <a:srgbClr val="202124"/>
                </a:solidFill>
                <a:effectLst/>
                <a:latin typeface="Bahnschrift Light SemiCondensed" panose="020B0502040204020203" pitchFamily="34" charset="0"/>
              </a:rPr>
              <a:t> KẾT ĐẾN TRANG KHÁC</a:t>
            </a:r>
            <a:endParaRPr kumimoji="0" lang="en-US" altLang="en-US" b="0" i="0" u="none" strike="noStrike" cap="none" normalizeH="0" baseline="0" smtClean="0">
              <a:ln>
                <a:noFill/>
              </a:ln>
              <a:solidFill>
                <a:srgbClr val="202124"/>
              </a:solidFill>
              <a:effectLst/>
              <a:latin typeface="Bahnschrift Light SemiCondensed"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100" b="0" i="0" u="none" strike="noStrike" cap="none" normalizeH="0" baseline="0" smtClean="0">
              <a:ln>
                <a:noFill/>
              </a:ln>
              <a:solidFill>
                <a:srgbClr val="202124"/>
              </a:solidFill>
              <a:effectLst/>
              <a:latin typeface="inherit"/>
            </a:endParaRPr>
          </a:p>
        </p:txBody>
      </p:sp>
      <p:sp>
        <p:nvSpPr>
          <p:cNvPr id="5" name="TextBox 4"/>
          <p:cNvSpPr txBox="1"/>
          <p:nvPr/>
        </p:nvSpPr>
        <p:spPr>
          <a:xfrm>
            <a:off x="1461873" y="5190821"/>
            <a:ext cx="9816353" cy="369332"/>
          </a:xfrm>
          <a:prstGeom prst="rect">
            <a:avLst/>
          </a:prstGeom>
          <a:noFill/>
        </p:spPr>
        <p:txBody>
          <a:bodyPr wrap="square" rtlCol="0">
            <a:spAutoFit/>
          </a:bodyPr>
          <a:lstStyle/>
          <a:p>
            <a:r>
              <a:rPr lang="en-US" smtClean="0"/>
              <a:t>NGÀY HẾT HẠN DỰ ÁN: 30/11/2022</a:t>
            </a:r>
            <a:endParaRPr lang="en-US"/>
          </a:p>
        </p:txBody>
      </p:sp>
    </p:spTree>
    <p:extLst>
      <p:ext uri="{BB962C8B-B14F-4D97-AF65-F5344CB8AC3E}">
        <p14:creationId xmlns:p14="http://schemas.microsoft.com/office/powerpoint/2010/main" val="1475804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KẾT QUẢ DỰ ÁN</a:t>
            </a:r>
            <a:endParaRPr lang="en-US"/>
          </a:p>
        </p:txBody>
      </p:sp>
      <p:sp>
        <p:nvSpPr>
          <p:cNvPr id="3" name="Content Placeholder 2"/>
          <p:cNvSpPr>
            <a:spLocks noGrp="1"/>
          </p:cNvSpPr>
          <p:nvPr>
            <p:ph sz="quarter" idx="13"/>
          </p:nvPr>
        </p:nvSpPr>
        <p:spPr/>
        <p:txBody>
          <a:bodyPr/>
          <a:lstStyle/>
          <a:p>
            <a:r>
              <a:rPr lang="en-US" smtClean="0"/>
              <a:t>Site map</a:t>
            </a:r>
          </a:p>
          <a:p>
            <a:pPr marL="0" indent="0">
              <a:buNone/>
            </a:pPr>
            <a:endParaRPr lang="en-US"/>
          </a:p>
        </p:txBody>
      </p:sp>
      <p:pic>
        <p:nvPicPr>
          <p:cNvPr id="5" name="Picture 4"/>
          <p:cNvPicPr>
            <a:picLocks noChangeAspect="1"/>
          </p:cNvPicPr>
          <p:nvPr/>
        </p:nvPicPr>
        <p:blipFill>
          <a:blip r:embed="rId2"/>
          <a:stretch>
            <a:fillRect/>
          </a:stretch>
        </p:blipFill>
        <p:spPr>
          <a:xfrm>
            <a:off x="3421995" y="2794746"/>
            <a:ext cx="5802687" cy="3544915"/>
          </a:xfrm>
          <a:prstGeom prst="rect">
            <a:avLst/>
          </a:prstGeom>
        </p:spPr>
      </p:pic>
    </p:spTree>
    <p:extLst>
      <p:ext uri="{BB962C8B-B14F-4D97-AF65-F5344CB8AC3E}">
        <p14:creationId xmlns:p14="http://schemas.microsoft.com/office/powerpoint/2010/main" val="41624564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HOME PAGE</a:t>
            </a:r>
            <a:endParaRPr lang="en-US"/>
          </a:p>
        </p:txBody>
      </p:sp>
      <p:pic>
        <p:nvPicPr>
          <p:cNvPr id="4" name="Content Placeholder 3"/>
          <p:cNvPicPr>
            <a:picLocks noGrp="1" noChangeAspect="1"/>
          </p:cNvPicPr>
          <p:nvPr>
            <p:ph sz="quarter" idx="13"/>
          </p:nvPr>
        </p:nvPicPr>
        <p:blipFill>
          <a:blip r:embed="rId2"/>
          <a:stretch>
            <a:fillRect/>
          </a:stretch>
        </p:blipFill>
        <p:spPr>
          <a:xfrm>
            <a:off x="2753465" y="2366963"/>
            <a:ext cx="6685069" cy="3424237"/>
          </a:xfrm>
          <a:prstGeom prst="rect">
            <a:avLst/>
          </a:prstGeom>
        </p:spPr>
      </p:pic>
    </p:spTree>
    <p:extLst>
      <p:ext uri="{BB962C8B-B14F-4D97-AF65-F5344CB8AC3E}">
        <p14:creationId xmlns:p14="http://schemas.microsoft.com/office/powerpoint/2010/main" val="684387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stretch>
            <a:fillRect/>
          </a:stretch>
        </p:blipFill>
        <p:spPr>
          <a:xfrm>
            <a:off x="316616" y="612808"/>
            <a:ext cx="5393719" cy="2742075"/>
          </a:xfrm>
          <a:prstGeom prst="rect">
            <a:avLst/>
          </a:prstGeom>
        </p:spPr>
      </p:pic>
      <p:pic>
        <p:nvPicPr>
          <p:cNvPr id="5" name="Picture 4"/>
          <p:cNvPicPr>
            <a:picLocks noChangeAspect="1"/>
          </p:cNvPicPr>
          <p:nvPr/>
        </p:nvPicPr>
        <p:blipFill>
          <a:blip r:embed="rId3"/>
          <a:stretch>
            <a:fillRect/>
          </a:stretch>
        </p:blipFill>
        <p:spPr>
          <a:xfrm>
            <a:off x="5868955" y="612808"/>
            <a:ext cx="5635690" cy="2787249"/>
          </a:xfrm>
          <a:prstGeom prst="rect">
            <a:avLst/>
          </a:prstGeom>
        </p:spPr>
      </p:pic>
      <p:pic>
        <p:nvPicPr>
          <p:cNvPr id="6" name="Picture 5"/>
          <p:cNvPicPr>
            <a:picLocks noChangeAspect="1"/>
          </p:cNvPicPr>
          <p:nvPr/>
        </p:nvPicPr>
        <p:blipFill>
          <a:blip r:embed="rId4"/>
          <a:stretch>
            <a:fillRect/>
          </a:stretch>
        </p:blipFill>
        <p:spPr>
          <a:xfrm>
            <a:off x="309363" y="3614662"/>
            <a:ext cx="5408224" cy="2767478"/>
          </a:xfrm>
          <a:prstGeom prst="rect">
            <a:avLst/>
          </a:prstGeom>
        </p:spPr>
      </p:pic>
      <p:pic>
        <p:nvPicPr>
          <p:cNvPr id="7" name="Picture 6"/>
          <p:cNvPicPr>
            <a:picLocks noChangeAspect="1"/>
          </p:cNvPicPr>
          <p:nvPr/>
        </p:nvPicPr>
        <p:blipFill>
          <a:blip r:embed="rId5"/>
          <a:stretch>
            <a:fillRect/>
          </a:stretch>
        </p:blipFill>
        <p:spPr>
          <a:xfrm>
            <a:off x="6434690" y="3614662"/>
            <a:ext cx="5405857" cy="1437666"/>
          </a:xfrm>
          <a:prstGeom prst="rect">
            <a:avLst/>
          </a:prstGeom>
        </p:spPr>
      </p:pic>
      <p:pic>
        <p:nvPicPr>
          <p:cNvPr id="8" name="Picture 7"/>
          <p:cNvPicPr>
            <a:picLocks noChangeAspect="1"/>
          </p:cNvPicPr>
          <p:nvPr/>
        </p:nvPicPr>
        <p:blipFill>
          <a:blip r:embed="rId6"/>
          <a:stretch>
            <a:fillRect/>
          </a:stretch>
        </p:blipFill>
        <p:spPr>
          <a:xfrm>
            <a:off x="6434690" y="5052328"/>
            <a:ext cx="3689024" cy="1363942"/>
          </a:xfrm>
          <a:prstGeom prst="rect">
            <a:avLst/>
          </a:prstGeom>
        </p:spPr>
      </p:pic>
    </p:spTree>
    <p:extLst>
      <p:ext uri="{BB962C8B-B14F-4D97-AF65-F5344CB8AC3E}">
        <p14:creationId xmlns:p14="http://schemas.microsoft.com/office/powerpoint/2010/main" val="4233460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PRODUCT</a:t>
            </a:r>
            <a:endParaRPr lang="en-US"/>
          </a:p>
        </p:txBody>
      </p:sp>
      <p:pic>
        <p:nvPicPr>
          <p:cNvPr id="4" name="Content Placeholder 3"/>
          <p:cNvPicPr>
            <a:picLocks noGrp="1" noChangeAspect="1"/>
          </p:cNvPicPr>
          <p:nvPr>
            <p:ph sz="quarter" idx="13"/>
          </p:nvPr>
        </p:nvPicPr>
        <p:blipFill>
          <a:blip r:embed="rId2"/>
          <a:stretch>
            <a:fillRect/>
          </a:stretch>
        </p:blipFill>
        <p:spPr>
          <a:xfrm>
            <a:off x="913775" y="1859123"/>
            <a:ext cx="5228919" cy="2634245"/>
          </a:xfrm>
          <a:prstGeom prst="rect">
            <a:avLst/>
          </a:prstGeom>
        </p:spPr>
      </p:pic>
      <p:pic>
        <p:nvPicPr>
          <p:cNvPr id="5" name="Picture 4"/>
          <p:cNvPicPr>
            <a:picLocks noChangeAspect="1"/>
          </p:cNvPicPr>
          <p:nvPr/>
        </p:nvPicPr>
        <p:blipFill>
          <a:blip r:embed="rId3"/>
          <a:stretch>
            <a:fillRect/>
          </a:stretch>
        </p:blipFill>
        <p:spPr>
          <a:xfrm>
            <a:off x="6142695" y="1792394"/>
            <a:ext cx="5249984" cy="2700974"/>
          </a:xfrm>
          <a:prstGeom prst="rect">
            <a:avLst/>
          </a:prstGeom>
        </p:spPr>
      </p:pic>
      <p:pic>
        <p:nvPicPr>
          <p:cNvPr id="6" name="Picture 5"/>
          <p:cNvPicPr>
            <a:picLocks noChangeAspect="1"/>
          </p:cNvPicPr>
          <p:nvPr/>
        </p:nvPicPr>
        <p:blipFill>
          <a:blip r:embed="rId4"/>
          <a:stretch>
            <a:fillRect/>
          </a:stretch>
        </p:blipFill>
        <p:spPr>
          <a:xfrm>
            <a:off x="3528234" y="4335198"/>
            <a:ext cx="6079755" cy="2522802"/>
          </a:xfrm>
          <a:prstGeom prst="rect">
            <a:avLst/>
          </a:prstGeom>
        </p:spPr>
      </p:pic>
    </p:spTree>
    <p:extLst>
      <p:ext uri="{BB962C8B-B14F-4D97-AF65-F5344CB8AC3E}">
        <p14:creationId xmlns:p14="http://schemas.microsoft.com/office/powerpoint/2010/main" val="1882746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ABOUT US</a:t>
            </a:r>
            <a:endParaRPr lang="en-US"/>
          </a:p>
        </p:txBody>
      </p:sp>
      <p:pic>
        <p:nvPicPr>
          <p:cNvPr id="4" name="Content Placeholder 3"/>
          <p:cNvPicPr>
            <a:picLocks noGrp="1" noChangeAspect="1"/>
          </p:cNvPicPr>
          <p:nvPr>
            <p:ph sz="quarter" idx="13"/>
          </p:nvPr>
        </p:nvPicPr>
        <p:blipFill>
          <a:blip r:embed="rId2"/>
          <a:stretch>
            <a:fillRect/>
          </a:stretch>
        </p:blipFill>
        <p:spPr>
          <a:xfrm>
            <a:off x="3831653" y="1852862"/>
            <a:ext cx="4528693" cy="2289013"/>
          </a:xfrm>
          <a:prstGeom prst="rect">
            <a:avLst/>
          </a:prstGeom>
        </p:spPr>
      </p:pic>
      <p:pic>
        <p:nvPicPr>
          <p:cNvPr id="5" name="Picture 4"/>
          <p:cNvPicPr>
            <a:picLocks noChangeAspect="1"/>
          </p:cNvPicPr>
          <p:nvPr/>
        </p:nvPicPr>
        <p:blipFill>
          <a:blip r:embed="rId3"/>
          <a:stretch>
            <a:fillRect/>
          </a:stretch>
        </p:blipFill>
        <p:spPr>
          <a:xfrm>
            <a:off x="1406819" y="4216760"/>
            <a:ext cx="4849667" cy="2479549"/>
          </a:xfrm>
          <a:prstGeom prst="rect">
            <a:avLst/>
          </a:prstGeom>
        </p:spPr>
      </p:pic>
      <p:pic>
        <p:nvPicPr>
          <p:cNvPr id="6" name="Picture 5"/>
          <p:cNvPicPr>
            <a:picLocks noChangeAspect="1"/>
          </p:cNvPicPr>
          <p:nvPr/>
        </p:nvPicPr>
        <p:blipFill>
          <a:blip r:embed="rId4"/>
          <a:stretch>
            <a:fillRect/>
          </a:stretch>
        </p:blipFill>
        <p:spPr>
          <a:xfrm>
            <a:off x="6553265" y="4216760"/>
            <a:ext cx="3984106" cy="2479484"/>
          </a:xfrm>
          <a:prstGeom prst="rect">
            <a:avLst/>
          </a:prstGeom>
        </p:spPr>
      </p:pic>
    </p:spTree>
    <p:extLst>
      <p:ext uri="{BB962C8B-B14F-4D97-AF65-F5344CB8AC3E}">
        <p14:creationId xmlns:p14="http://schemas.microsoft.com/office/powerpoint/2010/main" val="1056241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286</TotalTime>
  <Words>336</Words>
  <Application>Microsoft Office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Bahnschrift Light SemiCondensed</vt:lpstr>
      <vt:lpstr>inherit</vt:lpstr>
      <vt:lpstr>Tw Cen MT</vt:lpstr>
      <vt:lpstr>Droplet</vt:lpstr>
      <vt:lpstr>          PROJECT </vt:lpstr>
      <vt:lpstr>VỀ DỰ ÁN</vt:lpstr>
      <vt:lpstr>PowerPoint Presentation</vt:lpstr>
      <vt:lpstr>INPUT KHÁCH HÀNG CUNG CẤP</vt:lpstr>
      <vt:lpstr>KẾT QUẢ DỰ ÁN</vt:lpstr>
      <vt:lpstr>HOME PAGE</vt:lpstr>
      <vt:lpstr>PowerPoint Presentation</vt:lpstr>
      <vt:lpstr>PRODUCT</vt:lpstr>
      <vt:lpstr>ABOUT US</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ASUS</dc:creator>
  <cp:lastModifiedBy>ASUS</cp:lastModifiedBy>
  <cp:revision>16</cp:revision>
  <dcterms:created xsi:type="dcterms:W3CDTF">2022-11-29T15:02:48Z</dcterms:created>
  <dcterms:modified xsi:type="dcterms:W3CDTF">2022-11-30T04:30:08Z</dcterms:modified>
</cp:coreProperties>
</file>